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380" r:id="rId3"/>
    <p:sldId id="400" r:id="rId4"/>
    <p:sldId id="401" r:id="rId5"/>
    <p:sldId id="402" r:id="rId6"/>
    <p:sldId id="384" r:id="rId7"/>
    <p:sldId id="403" r:id="rId8"/>
    <p:sldId id="404" r:id="rId9"/>
    <p:sldId id="405" r:id="rId10"/>
    <p:sldId id="406" r:id="rId11"/>
    <p:sldId id="407" r:id="rId12"/>
    <p:sldId id="408" r:id="rId13"/>
    <p:sldId id="416" r:id="rId14"/>
    <p:sldId id="417" r:id="rId15"/>
    <p:sldId id="409" r:id="rId16"/>
    <p:sldId id="410" r:id="rId17"/>
    <p:sldId id="411" r:id="rId18"/>
    <p:sldId id="412" r:id="rId19"/>
    <p:sldId id="414" r:id="rId20"/>
    <p:sldId id="415" r:id="rId21"/>
    <p:sldId id="419" r:id="rId22"/>
    <p:sldId id="418" r:id="rId23"/>
    <p:sldId id="377" r:id="rId24"/>
    <p:sldId id="420" r:id="rId25"/>
    <p:sldId id="421" r:id="rId26"/>
    <p:sldId id="397" r:id="rId27"/>
    <p:sldId id="37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1"/>
    <a:srgbClr val="02FF00"/>
    <a:srgbClr val="0600FF"/>
    <a:srgbClr val="FFFF00"/>
    <a:srgbClr val="FF0000"/>
    <a:srgbClr val="FF8000"/>
    <a:srgbClr val="156082"/>
    <a:srgbClr val="E29C23"/>
    <a:srgbClr val="5D81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39"/>
    <p:restoredTop sz="96296"/>
  </p:normalViewPr>
  <p:slideViewPr>
    <p:cSldViewPr snapToGrid="0">
      <p:cViewPr>
        <p:scale>
          <a:sx n="123" d="100"/>
          <a:sy n="123" d="100"/>
        </p:scale>
        <p:origin x="2360" y="1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383DD4-810C-354B-8BC3-84C86C40F066}" type="datetimeFigureOut">
              <a:rPr lang="en-US" smtClean="0"/>
              <a:t>3/6/24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2B8EB-DB05-9B43-B22C-DC30F41FE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06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9408-65D9-F566-DE4F-8E7FB1AD2D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142F84-575B-9C33-8AE0-8F7AD39BCA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314C2-AA61-B87A-FE65-4112B8B2E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55307-349C-034E-AE31-D0F1406A3D4D}" type="datetimeFigureOut">
              <a:rPr lang="en-US" smtClean="0"/>
              <a:t>3/6/24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AD0A3D-5E1E-5A8F-D01F-9768DB5DD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5BEED-70C0-532E-9A05-23596C17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203C0-1DEA-A445-A443-A41028F77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085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5C7E5-8932-C7E3-F272-BB4425528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D44F0C-48EB-ECA7-5C19-E8CF29EF9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23ACB-00F7-2107-CAF3-B19AB0F29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55307-349C-034E-AE31-D0F1406A3D4D}" type="datetimeFigureOut">
              <a:rPr lang="en-US" smtClean="0"/>
              <a:t>3/6/24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F8036-F919-12F0-1D15-D1BED7129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621D1-BCEB-CE1C-98F3-F9D22EBAB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203C0-1DEA-A445-A443-A41028F77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479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70CF1E-5F72-F15A-8747-8704C729B8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2B7A1F-AF3F-DFA8-2309-D20FDDE1B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4E99C-7E2E-8638-BE65-A5AE442BB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55307-349C-034E-AE31-D0F1406A3D4D}" type="datetimeFigureOut">
              <a:rPr lang="en-US" smtClean="0"/>
              <a:t>3/6/24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217D77-8284-5AF2-E6A0-211E62D69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B5486-30C8-BF5E-FD14-FBEB07B76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203C0-1DEA-A445-A443-A41028F77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4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C1B3-506C-C825-5188-B4F66C4FB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0C247-424F-1266-B0AC-66A2D8FF5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4778F-155B-EACD-59D8-BD33AD3D2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55307-349C-034E-AE31-D0F1406A3D4D}" type="datetimeFigureOut">
              <a:rPr lang="en-US" smtClean="0"/>
              <a:t>3/6/24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DB43C-83DA-B132-9D93-FE38A91C8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AA7FC-75CE-9494-E0BA-20B4B2004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203C0-1DEA-A445-A443-A41028F77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2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75CFF-828D-D64E-D170-33856F73D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54154-6AA3-FA2C-BE53-C45FF1719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5D56D-6C7B-58CE-FAC2-68B80C988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55307-349C-034E-AE31-D0F1406A3D4D}" type="datetimeFigureOut">
              <a:rPr lang="en-US" smtClean="0"/>
              <a:t>3/6/24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8CF42-6BC5-544A-1C9F-B2F666701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86A5B-45D8-9590-9F36-53C8256CA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203C0-1DEA-A445-A443-A41028F77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777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999B9-74B2-AA6C-BB55-595D64D40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E0D49-B7C9-BCED-9FBB-C3AD4E74BF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C6200D-4ACD-FF8D-2253-5A2DCC3DEF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F2F54-DEDF-A3CF-6B37-AE8C3646E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55307-349C-034E-AE31-D0F1406A3D4D}" type="datetimeFigureOut">
              <a:rPr lang="en-US" smtClean="0"/>
              <a:t>3/6/24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F94F7F-EFFA-2990-4FD9-512DDFC36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4DA7DD-E74A-208A-7B1E-2DCE390B8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203C0-1DEA-A445-A443-A41028F77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359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DD5C6-3473-41E9-3653-569B1C99F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16614-ED32-1BA7-CDFB-A04E7556E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B25110-8416-C834-0496-0CCDC72621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42BFE6-609C-8B98-75FB-09833426B6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295ECF-87D5-F405-2784-D99D331C3E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20A3A9-1DF3-CAE8-8C54-4BB784C93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55307-349C-034E-AE31-D0F1406A3D4D}" type="datetimeFigureOut">
              <a:rPr lang="en-US" smtClean="0"/>
              <a:t>3/6/24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847AD5-9FDC-C7B8-2CCE-E2BA6F946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16A739-44FA-B095-BFB9-1943DF7E9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203C0-1DEA-A445-A443-A41028F77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11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6DB11-8597-54F9-0F01-519D070B3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CE059B-12ED-7DB6-2EFC-544ECC3A0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55307-349C-034E-AE31-D0F1406A3D4D}" type="datetimeFigureOut">
              <a:rPr lang="en-US" smtClean="0"/>
              <a:t>3/6/24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26BA3C-790C-5734-A118-226496C43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7DB62D-4434-AB4A-9E56-D023DFECA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203C0-1DEA-A445-A443-A41028F77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36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78ADC-D12F-E09E-BDC8-C87267D4C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55307-349C-034E-AE31-D0F1406A3D4D}" type="datetimeFigureOut">
              <a:rPr lang="en-US" smtClean="0"/>
              <a:t>3/6/24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D92F84-AE15-C5EC-4A38-4B83E09D2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5537B-CF93-1A10-CAE5-586424202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203C0-1DEA-A445-A443-A41028F77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071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FFEEE-DB40-D084-449B-774DB21CD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3672A-3870-D380-F5E8-F9567C24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2AF84C-33F5-6A50-27D0-0C1AC3FAFD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27CA77-F5B7-BFA1-157C-DE050EA63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55307-349C-034E-AE31-D0F1406A3D4D}" type="datetimeFigureOut">
              <a:rPr lang="en-US" smtClean="0"/>
              <a:t>3/6/24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E873C3-127E-8C02-FE49-788245618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F021E2-B058-2ADC-C1C6-ACF417C8D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203C0-1DEA-A445-A443-A41028F77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76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BF381-7CE2-8340-4427-52858A32D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6FE166-B81F-326E-61A6-8189BDAC00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2206EE-5D23-930A-5F6C-7ABE5300F7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3C20A0-4BB4-C292-C12D-ED9CB4CA3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55307-349C-034E-AE31-D0F1406A3D4D}" type="datetimeFigureOut">
              <a:rPr lang="en-US" smtClean="0"/>
              <a:t>3/6/24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A0ECFB-794D-71C7-3C8A-512D6C11C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A495BE-9D68-AC32-DCB4-780559A66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203C0-1DEA-A445-A443-A41028F77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209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A289A1-D345-6AF8-ACE5-8251FC543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ED9D32-0DB1-9D1D-2322-985E5D9739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F7F4B-1F11-4F8F-A133-0C5E61A16E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355307-349C-034E-AE31-D0F1406A3D4D}" type="datetimeFigureOut">
              <a:rPr lang="en-US" smtClean="0"/>
              <a:t>3/6/24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B98EC-D711-F50F-E5E4-B383FD8BB7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64506-BE00-8835-138E-C228F1BEE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4203C0-1DEA-A445-A443-A41028F77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429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ACB4D-E844-E97E-1755-8B2754068C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Variable Environments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07BF43-6667-A084-4333-2E9FF89E45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Competition in variable environments</a:t>
            </a:r>
          </a:p>
        </p:txBody>
      </p:sp>
    </p:spTree>
    <p:extLst>
      <p:ext uri="{BB962C8B-B14F-4D97-AF65-F5344CB8AC3E}">
        <p14:creationId xmlns:p14="http://schemas.microsoft.com/office/powerpoint/2010/main" val="1135777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369F4-067D-1CEF-4C6C-471BABBB0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as a resource 🤯</a:t>
            </a:r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id="{35226DB2-724E-093A-4FDF-7FB5A87C298F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2423161"/>
            <a:ext cx="0" cy="31464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Box 8">
                <a:extLst>
                  <a:ext uri="{FF2B5EF4-FFF2-40B4-BE49-F238E27FC236}">
                    <a16:creationId xmlns:a16="http://schemas.microsoft.com/office/drawing/2014/main" id="{DA0929B1-32B3-1282-FBE7-C0AD2FE3D9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663861" y="5569585"/>
                <a:ext cx="514179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</m:oMath>
                  </m:oMathPara>
                </a14:m>
                <a:endParaRPr lang="en-US" sz="2800" dirty="0">
                  <a:latin typeface="Times" charset="0"/>
                </a:endParaRPr>
              </a:p>
            </p:txBody>
          </p:sp>
        </mc:Choice>
        <mc:Fallback>
          <p:sp>
            <p:nvSpPr>
              <p:cNvPr id="7" name="Text Box 8">
                <a:extLst>
                  <a:ext uri="{FF2B5EF4-FFF2-40B4-BE49-F238E27FC236}">
                    <a16:creationId xmlns:a16="http://schemas.microsoft.com/office/drawing/2014/main" id="{DA0929B1-32B3-1282-FBE7-C0AD2FE3D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63861" y="5569585"/>
                <a:ext cx="51417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Box 8">
                <a:extLst>
                  <a:ext uri="{FF2B5EF4-FFF2-40B4-BE49-F238E27FC236}">
                    <a16:creationId xmlns:a16="http://schemas.microsoft.com/office/drawing/2014/main" id="{8BA14797-4858-7850-9DC3-D700470EF8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6200000">
                <a:off x="817631" y="3535384"/>
                <a:ext cx="1309269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var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Times" charset="0"/>
                </a:endParaRPr>
              </a:p>
            </p:txBody>
          </p:sp>
        </mc:Choice>
        <mc:Fallback>
          <p:sp>
            <p:nvSpPr>
              <p:cNvPr id="8" name="Text Box 8">
                <a:extLst>
                  <a:ext uri="{FF2B5EF4-FFF2-40B4-BE49-F238E27FC236}">
                    <a16:creationId xmlns:a16="http://schemas.microsoft.com/office/drawing/2014/main" id="{8BA14797-4858-7850-9DC3-D700470EF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16200000">
                <a:off x="817631" y="3535384"/>
                <a:ext cx="1309269" cy="523220"/>
              </a:xfrm>
              <a:prstGeom prst="rect">
                <a:avLst/>
              </a:prstGeom>
              <a:blipFill>
                <a:blip r:embed="rId3"/>
                <a:stretch>
                  <a:fillRect t="-1923" r="-1904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3D02C05-0DD7-ABBE-4A19-342A5603B4FF}"/>
              </a:ext>
            </a:extLst>
          </p:cNvPr>
          <p:cNvCxnSpPr>
            <a:cxnSpLocks/>
          </p:cNvCxnSpPr>
          <p:nvPr/>
        </p:nvCxnSpPr>
        <p:spPr>
          <a:xfrm flipV="1">
            <a:off x="3855720" y="2423160"/>
            <a:ext cx="2026920" cy="3145632"/>
          </a:xfrm>
          <a:prstGeom prst="line">
            <a:avLst/>
          </a:prstGeom>
          <a:ln w="38100">
            <a:solidFill>
              <a:srgbClr val="00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423319-19FA-F289-F3C2-33B40C4A8ED8}"/>
              </a:ext>
            </a:extLst>
          </p:cNvPr>
          <p:cNvCxnSpPr>
            <a:cxnSpLocks/>
          </p:cNvCxnSpPr>
          <p:nvPr/>
        </p:nvCxnSpPr>
        <p:spPr>
          <a:xfrm flipH="1">
            <a:off x="2823533" y="2423161"/>
            <a:ext cx="4353713" cy="3146424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 Box 8">
                <a:extLst>
                  <a:ext uri="{FF2B5EF4-FFF2-40B4-BE49-F238E27FC236}">
                    <a16:creationId xmlns:a16="http://schemas.microsoft.com/office/drawing/2014/main" id="{82EAE9D1-BAF8-6517-CBF4-038AB08A32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26275" y="5569585"/>
                <a:ext cx="514179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rgbClr val="00800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solidFill>
                                    <a:srgbClr val="00800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00800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solidFill>
                                <a:srgbClr val="00800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rgbClr val="00800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rgbClr val="008001"/>
                  </a:solidFill>
                  <a:latin typeface="Times" charset="0"/>
                </a:endParaRPr>
              </a:p>
            </p:txBody>
          </p:sp>
        </mc:Choice>
        <mc:Fallback>
          <p:sp>
            <p:nvSpPr>
              <p:cNvPr id="15" name="Text Box 8">
                <a:extLst>
                  <a:ext uri="{FF2B5EF4-FFF2-40B4-BE49-F238E27FC236}">
                    <a16:creationId xmlns:a16="http://schemas.microsoft.com/office/drawing/2014/main" id="{82EAE9D1-BAF8-6517-CBF4-038AB08A3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26275" y="5569585"/>
                <a:ext cx="514179" cy="523220"/>
              </a:xfrm>
              <a:prstGeom prst="rect">
                <a:avLst/>
              </a:prstGeom>
              <a:blipFill>
                <a:blip r:embed="rId4"/>
                <a:stretch>
                  <a:fillRect l="-4762" r="-4762" b="-476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 Box 8">
                <a:extLst>
                  <a:ext uri="{FF2B5EF4-FFF2-40B4-BE49-F238E27FC236}">
                    <a16:creationId xmlns:a16="http://schemas.microsoft.com/office/drawing/2014/main" id="{7F3760B4-6C80-45F1-5E7F-57BB363328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58462" y="5569585"/>
                <a:ext cx="514179" cy="5406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rgbClr val="02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solidFill>
                                    <a:srgbClr val="02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02FF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rgbClr val="02FF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rgbClr val="02FF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rgbClr val="02FF00"/>
                  </a:solidFill>
                  <a:latin typeface="Times" charset="0"/>
                </a:endParaRPr>
              </a:p>
            </p:txBody>
          </p:sp>
        </mc:Choice>
        <mc:Fallback>
          <p:sp>
            <p:nvSpPr>
              <p:cNvPr id="16" name="Text Box 8">
                <a:extLst>
                  <a:ext uri="{FF2B5EF4-FFF2-40B4-BE49-F238E27FC236}">
                    <a16:creationId xmlns:a16="http://schemas.microsoft.com/office/drawing/2014/main" id="{7F3760B4-6C80-45F1-5E7F-57BB36332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58462" y="5569585"/>
                <a:ext cx="514179" cy="540661"/>
              </a:xfrm>
              <a:prstGeom prst="rect">
                <a:avLst/>
              </a:prstGeom>
              <a:blipFill>
                <a:blip r:embed="rId5"/>
                <a:stretch>
                  <a:fillRect l="-7317" r="-4878" b="-23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ine 3">
            <a:extLst>
              <a:ext uri="{FF2B5EF4-FFF2-40B4-BE49-F238E27FC236}">
                <a16:creationId xmlns:a16="http://schemas.microsoft.com/office/drawing/2014/main" id="{4AFDC764-47C5-F247-6A35-77FC14FCE730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5569585"/>
            <a:ext cx="534924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A13403-1F94-21FB-6BF3-EB58A18168F2}"/>
              </a:ext>
            </a:extLst>
          </p:cNvPr>
          <p:cNvSpPr txBox="1"/>
          <p:nvPr/>
        </p:nvSpPr>
        <p:spPr>
          <a:xfrm>
            <a:off x="7756106" y="6457890"/>
            <a:ext cx="44358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</a:t>
            </a:r>
            <a:r>
              <a:rPr lang="en-US" sz="2000" dirty="0" err="1"/>
              <a:t>Yamamichi</a:t>
            </a:r>
            <a:r>
              <a:rPr lang="en-US" sz="2000" dirty="0"/>
              <a:t> &amp; </a:t>
            </a:r>
            <a:r>
              <a:rPr lang="en-US" sz="2000" dirty="0" err="1"/>
              <a:t>Letten</a:t>
            </a:r>
            <a:r>
              <a:rPr lang="en-US" sz="2000" dirty="0"/>
              <a:t> 2022 </a:t>
            </a:r>
            <a:r>
              <a:rPr lang="en-US" sz="2000" i="1" dirty="0"/>
              <a:t>J </a:t>
            </a:r>
            <a:r>
              <a:rPr lang="en-US" sz="2000" i="1" dirty="0" err="1"/>
              <a:t>Anim</a:t>
            </a:r>
            <a:r>
              <a:rPr lang="en-US" sz="2000" i="1" dirty="0"/>
              <a:t> </a:t>
            </a:r>
            <a:r>
              <a:rPr lang="en-US" sz="2000" i="1" dirty="0" err="1"/>
              <a:t>Ecol</a:t>
            </a:r>
            <a:r>
              <a:rPr lang="en-US" sz="2000" dirty="0"/>
              <a:t>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7B48795-7BF3-053F-E5CE-4DE1976A38C0}"/>
              </a:ext>
            </a:extLst>
          </p:cNvPr>
          <p:cNvCxnSpPr>
            <a:cxnSpLocks/>
          </p:cNvCxnSpPr>
          <p:nvPr/>
        </p:nvCxnSpPr>
        <p:spPr>
          <a:xfrm flipH="1">
            <a:off x="3714866" y="4157033"/>
            <a:ext cx="1052251" cy="492135"/>
          </a:xfrm>
          <a:prstGeom prst="straightConnector1">
            <a:avLst/>
          </a:prstGeom>
          <a:ln w="38100"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F95F40-C8AB-ADD0-DDAF-55BB0BE16C19}"/>
              </a:ext>
            </a:extLst>
          </p:cNvPr>
          <p:cNvCxnSpPr>
            <a:cxnSpLocks/>
          </p:cNvCxnSpPr>
          <p:nvPr/>
        </p:nvCxnSpPr>
        <p:spPr>
          <a:xfrm flipH="1">
            <a:off x="4402608" y="4157032"/>
            <a:ext cx="341495" cy="871893"/>
          </a:xfrm>
          <a:prstGeom prst="straightConnector1">
            <a:avLst/>
          </a:prstGeom>
          <a:ln w="38100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Box 11">
            <a:extLst>
              <a:ext uri="{FF2B5EF4-FFF2-40B4-BE49-F238E27FC236}">
                <a16:creationId xmlns:a16="http://schemas.microsoft.com/office/drawing/2014/main" id="{2783FF3E-DC3B-184E-38F9-65F33E2F79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5468" y="3861050"/>
            <a:ext cx="3444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Helvetica" charset="0"/>
              </a:rPr>
              <a:t>•</a:t>
            </a:r>
            <a:endParaRPr lang="en-US" dirty="0">
              <a:latin typeface="Helvetica" charset="0"/>
            </a:endParaRP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99C3A072-8B91-4D06-7793-6BCCD054B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0105" y="1825625"/>
            <a:ext cx="4662561" cy="4351338"/>
          </a:xfrm>
        </p:spPr>
        <p:txBody>
          <a:bodyPr/>
          <a:lstStyle/>
          <a:p>
            <a:r>
              <a:rPr lang="en-US" dirty="0"/>
              <a:t>Opportunist must “consume” var(R) more than gleaner for stable coexistence</a:t>
            </a:r>
          </a:p>
        </p:txBody>
      </p:sp>
      <p:pic>
        <p:nvPicPr>
          <p:cNvPr id="5122" name="Picture 2" descr="Masato Yamamichi">
            <a:extLst>
              <a:ext uri="{FF2B5EF4-FFF2-40B4-BE49-F238E27FC236}">
                <a16:creationId xmlns:a16="http://schemas.microsoft.com/office/drawing/2014/main" id="{72FEFEC9-A693-6AB2-F5E1-ADCFFD970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497" y="4365043"/>
            <a:ext cx="1952384" cy="195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ndrew Letten (@enterthesloth) / X">
            <a:extLst>
              <a:ext uri="{FF2B5EF4-FFF2-40B4-BE49-F238E27FC236}">
                <a16:creationId xmlns:a16="http://schemas.microsoft.com/office/drawing/2014/main" id="{DCD081E7-F04E-A9F2-5884-219B49E71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704" y="4365043"/>
            <a:ext cx="1952384" cy="195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3420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BEC0B-2301-1F60-B6C8-EE4751E4B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Ex: Alternating growth &amp; death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9C941C-DED8-8B45-DD17-4F19208DD926}"/>
              </a:ext>
            </a:extLst>
          </p:cNvPr>
          <p:cNvSpPr txBox="1"/>
          <p:nvPr/>
        </p:nvSpPr>
        <p:spPr>
          <a:xfrm>
            <a:off x="5241925" y="6488668"/>
            <a:ext cx="701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Litchman</a:t>
            </a:r>
            <a:r>
              <a:rPr lang="en-US" dirty="0"/>
              <a:t> &amp; Klausmeier 2001 </a:t>
            </a:r>
            <a:r>
              <a:rPr lang="en-US" i="1" dirty="0"/>
              <a:t>Am Nat, </a:t>
            </a:r>
            <a:r>
              <a:rPr lang="en-US" dirty="0"/>
              <a:t>Kremer &amp; Klausmeier 2013 </a:t>
            </a:r>
            <a:r>
              <a:rPr lang="en-US" i="1" dirty="0"/>
              <a:t>JTB</a:t>
            </a:r>
            <a:r>
              <a:rPr lang="en-US" dirty="0"/>
              <a:t>)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416B740-1980-0DFD-9170-36A5B2E73613}"/>
              </a:ext>
            </a:extLst>
          </p:cNvPr>
          <p:cNvGrpSpPr/>
          <p:nvPr/>
        </p:nvGrpSpPr>
        <p:grpSpPr>
          <a:xfrm>
            <a:off x="838200" y="1891509"/>
            <a:ext cx="7669106" cy="4183797"/>
            <a:chOff x="2356392" y="1860336"/>
            <a:chExt cx="7669106" cy="4183797"/>
          </a:xfrm>
        </p:grpSpPr>
        <p:sp>
          <p:nvSpPr>
            <p:cNvPr id="4" name="Line 4">
              <a:extLst>
                <a:ext uri="{FF2B5EF4-FFF2-40B4-BE49-F238E27FC236}">
                  <a16:creationId xmlns:a16="http://schemas.microsoft.com/office/drawing/2014/main" id="{88681A95-7720-E19F-DEF4-BAA4ACFDA6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4200" y="1860336"/>
              <a:ext cx="0" cy="2819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Line 5">
              <a:extLst>
                <a:ext uri="{FF2B5EF4-FFF2-40B4-BE49-F238E27FC236}">
                  <a16:creationId xmlns:a16="http://schemas.microsoft.com/office/drawing/2014/main" id="{D508218B-B27A-78AB-4F08-7A8F7EDBB8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4200" y="4679736"/>
              <a:ext cx="67056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A3C91F23-3EF9-BF7C-90B2-C2D2CB1CA0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4200" y="2165136"/>
              <a:ext cx="2362200" cy="0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7">
              <a:extLst>
                <a:ext uri="{FF2B5EF4-FFF2-40B4-BE49-F238E27FC236}">
                  <a16:creationId xmlns:a16="http://schemas.microsoft.com/office/drawing/2014/main" id="{E0309E2C-350D-73E2-65F6-82F4E3E936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77000" y="2165136"/>
              <a:ext cx="2362200" cy="0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8">
              <a:extLst>
                <a:ext uri="{FF2B5EF4-FFF2-40B4-BE49-F238E27FC236}">
                  <a16:creationId xmlns:a16="http://schemas.microsoft.com/office/drawing/2014/main" id="{A0E58E9A-54E2-9C8E-8E39-079B260D35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6400" y="2165136"/>
              <a:ext cx="0" cy="2514600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prstDash val="sysDot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4A89A4F7-485E-4CEB-E8C5-9A64E7DC2C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6400" y="4679736"/>
              <a:ext cx="990600" cy="0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10">
              <a:extLst>
                <a:ext uri="{FF2B5EF4-FFF2-40B4-BE49-F238E27FC236}">
                  <a16:creationId xmlns:a16="http://schemas.microsoft.com/office/drawing/2014/main" id="{6AB05CCE-8F1E-B92C-669D-BE11256F75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39200" y="2165136"/>
              <a:ext cx="0" cy="2514600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prstDash val="sysDot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11">
              <a:extLst>
                <a:ext uri="{FF2B5EF4-FFF2-40B4-BE49-F238E27FC236}">
                  <a16:creationId xmlns:a16="http://schemas.microsoft.com/office/drawing/2014/main" id="{A6B75DD3-B961-3679-8D84-97C524A80C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39200" y="4679736"/>
              <a:ext cx="990600" cy="0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2">
              <a:extLst>
                <a:ext uri="{FF2B5EF4-FFF2-40B4-BE49-F238E27FC236}">
                  <a16:creationId xmlns:a16="http://schemas.microsoft.com/office/drawing/2014/main" id="{DA6015B2-2264-A73E-BCF3-74CE835CD6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77000" y="2165136"/>
              <a:ext cx="0" cy="2514600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prstDash val="sysDot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13">
              <a:extLst>
                <a:ext uri="{FF2B5EF4-FFF2-40B4-BE49-F238E27FC236}">
                  <a16:creationId xmlns:a16="http://schemas.microsoft.com/office/drawing/2014/main" id="{19C15BEE-6564-40E7-61A9-EDA3E82DC3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48000" y="2165136"/>
              <a:ext cx="152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14">
              <a:extLst>
                <a:ext uri="{FF2B5EF4-FFF2-40B4-BE49-F238E27FC236}">
                  <a16:creationId xmlns:a16="http://schemas.microsoft.com/office/drawing/2014/main" id="{73EDF31F-BF4B-4EF5-C473-0F27652907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48000" y="4679736"/>
              <a:ext cx="152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5">
              <a:extLst>
                <a:ext uri="{FF2B5EF4-FFF2-40B4-BE49-F238E27FC236}">
                  <a16:creationId xmlns:a16="http://schemas.microsoft.com/office/drawing/2014/main" id="{0060A8FF-BD75-A85B-9E2D-7BE593935C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4200" y="4603536"/>
              <a:ext cx="0" cy="152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6">
              <a:extLst>
                <a:ext uri="{FF2B5EF4-FFF2-40B4-BE49-F238E27FC236}">
                  <a16:creationId xmlns:a16="http://schemas.microsoft.com/office/drawing/2014/main" id="{E38A824C-BA6F-CE1C-8F8E-E0FBD5191D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6400" y="4603536"/>
              <a:ext cx="0" cy="152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7">
              <a:extLst>
                <a:ext uri="{FF2B5EF4-FFF2-40B4-BE49-F238E27FC236}">
                  <a16:creationId xmlns:a16="http://schemas.microsoft.com/office/drawing/2014/main" id="{B60A6A19-F5FE-E8B1-EF3D-3755A78194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77000" y="4603536"/>
              <a:ext cx="0" cy="152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Text Box 18">
              <a:extLst>
                <a:ext uri="{FF2B5EF4-FFF2-40B4-BE49-F238E27FC236}">
                  <a16:creationId xmlns:a16="http://schemas.microsoft.com/office/drawing/2014/main" id="{B62F08A6-4ACA-85C9-9D0C-E9E01E14AC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56725" y="4733711"/>
              <a:ext cx="668773" cy="400110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i="1" dirty="0">
                  <a:latin typeface="Helvetica" charset="0"/>
                </a:rPr>
                <a:t>time</a:t>
              </a:r>
            </a:p>
          </p:txBody>
        </p:sp>
        <p:sp>
          <p:nvSpPr>
            <p:cNvPr id="19" name="Text Box 20">
              <a:extLst>
                <a:ext uri="{FF2B5EF4-FFF2-40B4-BE49-F238E27FC236}">
                  <a16:creationId xmlns:a16="http://schemas.microsoft.com/office/drawing/2014/main" id="{7166BF95-D733-3317-435B-21780099EB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6400" y="4755936"/>
              <a:ext cx="327334" cy="400110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latin typeface="Helvetica" charset="0"/>
                </a:rPr>
                <a:t>0</a:t>
              </a:r>
            </a:p>
          </p:txBody>
        </p:sp>
        <p:sp>
          <p:nvSpPr>
            <p:cNvPr id="20" name="Text Box 21">
              <a:extLst>
                <a:ext uri="{FF2B5EF4-FFF2-40B4-BE49-F238E27FC236}">
                  <a16:creationId xmlns:a16="http://schemas.microsoft.com/office/drawing/2014/main" id="{D5E37E99-8093-155A-73CA-B12F462822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41925" y="4733711"/>
              <a:ext cx="540533" cy="400110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i="1" dirty="0" err="1">
                  <a:latin typeface="Helvetica" charset="0"/>
                </a:rPr>
                <a:t>Φ</a:t>
              </a:r>
              <a:r>
                <a:rPr lang="en-US" sz="2000" dirty="0"/>
                <a:t> 𝜏</a:t>
              </a:r>
              <a:endParaRPr lang="en-US" sz="2000" i="1" dirty="0">
                <a:latin typeface="Helvetica" charset="0"/>
              </a:endParaRPr>
            </a:p>
          </p:txBody>
        </p:sp>
        <p:sp>
          <p:nvSpPr>
            <p:cNvPr id="21" name="Text Box 22">
              <a:extLst>
                <a:ext uri="{FF2B5EF4-FFF2-40B4-BE49-F238E27FC236}">
                  <a16:creationId xmlns:a16="http://schemas.microsoft.com/office/drawing/2014/main" id="{4B844BD5-44FD-4FDA-B9EE-4896B487AC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8400" y="4730536"/>
              <a:ext cx="301686" cy="400110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/>
                <a:t>𝜏</a:t>
              </a:r>
              <a:endParaRPr lang="en-US" sz="2000" i="1" dirty="0">
                <a:latin typeface="Helvetica" charset="0"/>
              </a:endParaRPr>
            </a:p>
          </p:txBody>
        </p:sp>
        <p:sp>
          <p:nvSpPr>
            <p:cNvPr id="22" name="Text Box 23">
              <a:extLst>
                <a:ext uri="{FF2B5EF4-FFF2-40B4-BE49-F238E27FC236}">
                  <a16:creationId xmlns:a16="http://schemas.microsoft.com/office/drawing/2014/main" id="{3B81C1C1-E3F2-14B2-E878-A184FC3031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2244" y="5213136"/>
              <a:ext cx="3302507" cy="830997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/>
                <a:t>𝜏 </a:t>
              </a:r>
              <a:r>
                <a:rPr lang="en-US" sz="2400" dirty="0">
                  <a:latin typeface="Helvetica" charset="0"/>
                </a:rPr>
                <a:t>– period</a:t>
              </a:r>
            </a:p>
            <a:p>
              <a:r>
                <a:rPr lang="en-US" sz="2400" i="1" dirty="0" err="1">
                  <a:latin typeface="Helvetica" charset="0"/>
                </a:rPr>
                <a:t>Φ</a:t>
              </a:r>
              <a:r>
                <a:rPr lang="en-US" sz="2400" i="1" dirty="0">
                  <a:latin typeface="Helvetica" charset="0"/>
                </a:rPr>
                <a:t> </a:t>
              </a:r>
              <a:r>
                <a:rPr lang="en-US" sz="2400" dirty="0">
                  <a:latin typeface="Helvetica" charset="0"/>
                </a:rPr>
                <a:t>– growing proportion</a:t>
              </a:r>
              <a:endParaRPr lang="en-US" sz="2400" i="1" dirty="0">
                <a:latin typeface="Helvetica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C51D3A9-DC8F-4B9C-EB22-B66DFFB731A3}"/>
                </a:ext>
              </a:extLst>
            </p:cNvPr>
            <p:cNvSpPr txBox="1"/>
            <p:nvPr/>
          </p:nvSpPr>
          <p:spPr>
            <a:xfrm rot="16200000">
              <a:off x="1984657" y="3108726"/>
              <a:ext cx="12051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Growth?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CBC0C1C-6A16-D6AE-5CFD-81C49FF34439}"/>
                </a:ext>
              </a:extLst>
            </p:cNvPr>
            <p:cNvSpPr txBox="1"/>
            <p:nvPr/>
          </p:nvSpPr>
          <p:spPr>
            <a:xfrm>
              <a:off x="2356392" y="1924243"/>
              <a:ext cx="5888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yes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6FD526B-DFDE-CA09-70EC-455C2D2BE0BB}"/>
                </a:ext>
              </a:extLst>
            </p:cNvPr>
            <p:cNvSpPr txBox="1"/>
            <p:nvPr/>
          </p:nvSpPr>
          <p:spPr>
            <a:xfrm>
              <a:off x="2435094" y="4407461"/>
              <a:ext cx="4732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no</a:t>
              </a:r>
              <a:endParaRPr lang="en-US" sz="2400" dirty="0"/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EF444867-70D0-AD2B-3C8A-ED127DFB2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508" y="1472133"/>
            <a:ext cx="3452380" cy="460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789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C8D31-2B5D-1127-F925-90F39109F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Ex: Alternating growth &amp; death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556AE57-29EA-C9AC-D12A-B76300B097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0&lt;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mod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𝜙𝜏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𝜙𝜏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mod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556AE57-29EA-C9AC-D12A-B76300B097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549" t="-87500" b="-5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282ADD9-F0C3-3849-5A31-27D37A50AA91}"/>
              </a:ext>
            </a:extLst>
          </p:cNvPr>
          <p:cNvSpPr txBox="1"/>
          <p:nvPr/>
        </p:nvSpPr>
        <p:spPr>
          <a:xfrm>
            <a:off x="5241925" y="6488668"/>
            <a:ext cx="701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Litchman</a:t>
            </a:r>
            <a:r>
              <a:rPr lang="en-US" dirty="0"/>
              <a:t> &amp; Klausmeier 2001 </a:t>
            </a:r>
            <a:r>
              <a:rPr lang="en-US" i="1" dirty="0"/>
              <a:t>Am Nat, </a:t>
            </a:r>
            <a:r>
              <a:rPr lang="en-US" dirty="0"/>
              <a:t>Kremer &amp; Klausmeier 2013 </a:t>
            </a:r>
            <a:r>
              <a:rPr lang="en-US" i="1" dirty="0"/>
              <a:t>JTB</a:t>
            </a:r>
            <a:r>
              <a:rPr lang="en-US" dirty="0"/>
              <a:t>)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B6B46E8C-CB05-EEEC-71D8-A22AE6E6B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80018"/>
            <a:ext cx="458841" cy="477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076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5053-2A47-5F06-0EA0-6A772A03F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371" y="-7209"/>
            <a:ext cx="10515600" cy="1325563"/>
          </a:xfrm>
        </p:spPr>
        <p:txBody>
          <a:bodyPr/>
          <a:lstStyle/>
          <a:p>
            <a:r>
              <a:rPr lang="en-US" dirty="0"/>
              <a:t>Invasion analysis in periodic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36E45D-6DF9-227D-76C6-CB9AC71A9F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454677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1) Solve for resident limit cycle</a:t>
                </a:r>
              </a:p>
              <a:p>
                <a:pPr marL="0" indent="0">
                  <a:buNone/>
                </a:pPr>
                <a:r>
                  <a:rPr lang="en-US" dirty="0"/>
                  <a:t>2) Integrate growth rate of invader over one period: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𝑖𝑛𝑣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𝑟𝑒𝑠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36E45D-6DF9-227D-76C6-CB9AC71A9F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454677" cy="4351338"/>
              </a:xfrm>
              <a:blipFill>
                <a:blip r:embed="rId2"/>
                <a:stretch>
                  <a:fillRect l="-2326" t="-12791" r="-465" b="-9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81E91B1-2311-5714-FF74-1ABE9B870467}"/>
              </a:ext>
            </a:extLst>
          </p:cNvPr>
          <p:cNvSpPr txBox="1"/>
          <p:nvPr/>
        </p:nvSpPr>
        <p:spPr>
          <a:xfrm>
            <a:off x="5241925" y="6488668"/>
            <a:ext cx="701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Litchman</a:t>
            </a:r>
            <a:r>
              <a:rPr lang="en-US" dirty="0"/>
              <a:t> &amp; Klausmeier 2001 </a:t>
            </a:r>
            <a:r>
              <a:rPr lang="en-US" i="1" dirty="0"/>
              <a:t>Am Nat, </a:t>
            </a:r>
            <a:r>
              <a:rPr lang="en-US" dirty="0"/>
              <a:t>Kremer &amp; Klausmeier 2013 </a:t>
            </a:r>
            <a:r>
              <a:rPr lang="en-US" i="1" dirty="0"/>
              <a:t>JTB</a:t>
            </a:r>
            <a:r>
              <a:rPr lang="en-US" dirty="0"/>
              <a:t>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6D8EB5A-2E64-869F-3F27-519CBD6DC26E}"/>
              </a:ext>
            </a:extLst>
          </p:cNvPr>
          <p:cNvGrpSpPr/>
          <p:nvPr/>
        </p:nvGrpSpPr>
        <p:grpSpPr>
          <a:xfrm>
            <a:off x="6839496" y="897534"/>
            <a:ext cx="4403725" cy="2876376"/>
            <a:chOff x="1035627" y="-3017098"/>
            <a:chExt cx="4403725" cy="28763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AB065A7-0783-3CAD-A495-8A50FAAB2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5627" y="-2861245"/>
              <a:ext cx="4403725" cy="272052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4142F0E-468F-CB35-924F-BB6D3EFB36DD}"/>
                </a:ext>
              </a:extLst>
            </p:cNvPr>
            <p:cNvSpPr txBox="1"/>
            <p:nvPr/>
          </p:nvSpPr>
          <p:spPr>
            <a:xfrm>
              <a:off x="1178020" y="-3017098"/>
              <a:ext cx="324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600FF"/>
                  </a:solidFill>
                </a:rPr>
                <a:t>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14B0BB-CCDA-A5A9-0B55-BD1013513B10}"/>
                </a:ext>
              </a:extLst>
            </p:cNvPr>
            <p:cNvSpPr txBox="1"/>
            <p:nvPr/>
          </p:nvSpPr>
          <p:spPr>
            <a:xfrm>
              <a:off x="3237489" y="-3017098"/>
              <a:ext cx="429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2FF00"/>
                  </a:solidFill>
                </a:rPr>
                <a:t>N</a:t>
              </a:r>
              <a:r>
                <a:rPr lang="en-US" baseline="-25000" dirty="0">
                  <a:solidFill>
                    <a:srgbClr val="02FF00"/>
                  </a:solidFill>
                </a:rPr>
                <a:t>1</a:t>
              </a:r>
              <a:endParaRPr lang="en-US" dirty="0">
                <a:solidFill>
                  <a:srgbClr val="02FF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EBC9B3-EFEB-BFF8-1BDB-45E1B48C2F24}"/>
              </a:ext>
            </a:extLst>
          </p:cNvPr>
          <p:cNvGrpSpPr/>
          <p:nvPr/>
        </p:nvGrpSpPr>
        <p:grpSpPr>
          <a:xfrm>
            <a:off x="6839496" y="3656457"/>
            <a:ext cx="4517475" cy="2855461"/>
            <a:chOff x="6292877" y="-2996182"/>
            <a:chExt cx="4517475" cy="285546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054B084-C271-5B78-67E8-71F7997C5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92877" y="-2861245"/>
              <a:ext cx="4517475" cy="272052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7CEB76-B97C-0886-012D-0DCB7298A73A}"/>
                </a:ext>
              </a:extLst>
            </p:cNvPr>
            <p:cNvSpPr txBox="1"/>
            <p:nvPr/>
          </p:nvSpPr>
          <p:spPr>
            <a:xfrm>
              <a:off x="6650181" y="-2996182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8001"/>
                  </a:solidFill>
                </a:rPr>
                <a:t>g</a:t>
              </a:r>
              <a:r>
                <a:rPr lang="en-US" baseline="-25000" dirty="0">
                  <a:solidFill>
                    <a:srgbClr val="008001"/>
                  </a:solidFill>
                </a:rPr>
                <a:t>2</a:t>
              </a:r>
              <a:endParaRPr lang="en-US" dirty="0">
                <a:solidFill>
                  <a:srgbClr val="008001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FD3DE9E-AAEA-B10A-1930-CBE5C9324576}"/>
                  </a:ext>
                </a:extLst>
              </p:cNvPr>
              <p:cNvSpPr txBox="1"/>
              <p:nvPr/>
            </p:nvSpPr>
            <p:spPr>
              <a:xfrm>
                <a:off x="7324767" y="4561318"/>
                <a:ext cx="4479881" cy="690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800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800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8001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800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800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800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800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nary>
                        <m:naryPr>
                          <m:ctrlPr>
                            <a:rPr lang="en-US" b="0" i="1" smtClean="0">
                              <a:solidFill>
                                <a:srgbClr val="00800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00800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800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800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800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800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800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800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800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800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800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800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en-US" i="1">
                              <a:solidFill>
                                <a:srgbClr val="00800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i="1">
                              <a:solidFill>
                                <a:srgbClr val="008001"/>
                              </a:solidFill>
                              <a:latin typeface="Cambria Math" panose="02040503050406030204" pitchFamily="18" charset="0"/>
                            </a:rPr>
                            <m:t>=0.00337637&gt;0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00800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FD3DE9E-AAEA-B10A-1930-CBE5C9324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4767" y="4561318"/>
                <a:ext cx="4479881" cy="690830"/>
              </a:xfrm>
              <a:prstGeom prst="rect">
                <a:avLst/>
              </a:prstGeom>
              <a:blipFill>
                <a:blip r:embed="rId5"/>
                <a:stretch>
                  <a:fillRect l="-847" t="-160000" b="-2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2078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3FA3E-C13B-9925-D203-271069C05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991" y="0"/>
            <a:ext cx="10515600" cy="1325563"/>
          </a:xfrm>
        </p:spPr>
        <p:txBody>
          <a:bodyPr/>
          <a:lstStyle/>
          <a:p>
            <a:r>
              <a:rPr lang="en-US" dirty="0"/>
              <a:t>Ex: Alternating growth &amp; death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174A132-4F84-E5F5-2D97-F427E5B079B1}"/>
              </a:ext>
            </a:extLst>
          </p:cNvPr>
          <p:cNvGrpSpPr/>
          <p:nvPr/>
        </p:nvGrpSpPr>
        <p:grpSpPr>
          <a:xfrm>
            <a:off x="2222488" y="1493115"/>
            <a:ext cx="7409885" cy="4882695"/>
            <a:chOff x="1983497" y="1825624"/>
            <a:chExt cx="7409885" cy="488269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FF4C361-857C-B705-E44E-6E82A6504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68218" y="1825624"/>
              <a:ext cx="7025164" cy="460790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88627AA-FF9A-50AE-1852-F09477697FB9}"/>
                    </a:ext>
                  </a:extLst>
                </p:cNvPr>
                <p:cNvSpPr txBox="1"/>
                <p:nvPr/>
              </p:nvSpPr>
              <p:spPr>
                <a:xfrm>
                  <a:off x="4852555" y="6308209"/>
                  <a:ext cx="311668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proportion good season,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88627AA-FF9A-50AE-1852-F09477697F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2555" y="6308209"/>
                  <a:ext cx="3116687" cy="400110"/>
                </a:xfrm>
                <a:prstGeom prst="rect">
                  <a:avLst/>
                </a:prstGeom>
                <a:blipFill>
                  <a:blip r:embed="rId3"/>
                  <a:stretch>
                    <a:fillRect l="-1619" t="-6061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7D02B24-687F-06FF-C2F8-30261A871311}"/>
                    </a:ext>
                  </a:extLst>
                </p:cNvPr>
                <p:cNvSpPr txBox="1"/>
                <p:nvPr/>
              </p:nvSpPr>
              <p:spPr>
                <a:xfrm rot="16200000">
                  <a:off x="1610767" y="3752550"/>
                  <a:ext cx="114557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period,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7D02B24-687F-06FF-C2F8-30261A8713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1610767" y="3752550"/>
                  <a:ext cx="1145570" cy="400110"/>
                </a:xfrm>
                <a:prstGeom prst="rect">
                  <a:avLst/>
                </a:prstGeom>
                <a:blipFill>
                  <a:blip r:embed="rId4"/>
                  <a:stretch>
                    <a:fillRect l="-6250" r="-31250" b="-54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424F730-8A25-1833-C033-D8C526AFC98D}"/>
              </a:ext>
            </a:extLst>
          </p:cNvPr>
          <p:cNvSpPr txBox="1"/>
          <p:nvPr/>
        </p:nvSpPr>
        <p:spPr>
          <a:xfrm>
            <a:off x="5241925" y="6488668"/>
            <a:ext cx="701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(</a:t>
            </a:r>
            <a:r>
              <a:rPr lang="en-US" dirty="0" err="1"/>
              <a:t>Litchman</a:t>
            </a:r>
            <a:r>
              <a:rPr lang="en-US" dirty="0"/>
              <a:t> &amp; Klausmeier 2001 </a:t>
            </a:r>
            <a:r>
              <a:rPr lang="en-US" i="1" dirty="0"/>
              <a:t>Am Nat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56716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563F8-3781-63F5-4296-2B5FF947C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effect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23C6C-4693-13D4-CC4F-A8118EF13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Varying environmental factor causes identity of superior competitor to switch (as in Hutchinson’s explanation)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69DAAF-AF0C-F0CD-0787-9B9469167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610" y="3169227"/>
            <a:ext cx="5263690" cy="32654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10442C-793D-DD00-C0AE-1E6764CCD127}"/>
              </a:ext>
            </a:extLst>
          </p:cNvPr>
          <p:cNvSpPr txBox="1"/>
          <p:nvPr/>
        </p:nvSpPr>
        <p:spPr>
          <a:xfrm>
            <a:off x="7271812" y="6400800"/>
            <a:ext cx="185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Environment, 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F7BF2-1085-286F-DE2F-64E1E9A537B7}"/>
              </a:ext>
            </a:extLst>
          </p:cNvPr>
          <p:cNvSpPr txBox="1"/>
          <p:nvPr/>
        </p:nvSpPr>
        <p:spPr>
          <a:xfrm rot="16200000">
            <a:off x="2835183" y="4572285"/>
            <a:ext cx="457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60C484-0E64-B408-BF1C-DE3660CE3633}"/>
              </a:ext>
            </a:extLst>
          </p:cNvPr>
          <p:cNvSpPr txBox="1"/>
          <p:nvPr/>
        </p:nvSpPr>
        <p:spPr>
          <a:xfrm>
            <a:off x="3460173" y="308261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D81B5"/>
                </a:solidFill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A51BD8-4FCD-F25D-3028-F7F891B310DB}"/>
              </a:ext>
            </a:extLst>
          </p:cNvPr>
          <p:cNvSpPr txBox="1"/>
          <p:nvPr/>
        </p:nvSpPr>
        <p:spPr>
          <a:xfrm>
            <a:off x="7960558" y="308261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29C23"/>
                </a:solidFill>
              </a:rPr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E6E5F0-AAF7-6234-0478-7F8CD85AF864}"/>
              </a:ext>
            </a:extLst>
          </p:cNvPr>
          <p:cNvSpPr/>
          <p:nvPr/>
        </p:nvSpPr>
        <p:spPr>
          <a:xfrm>
            <a:off x="3247610" y="2755438"/>
            <a:ext cx="2638432" cy="300537"/>
          </a:xfrm>
          <a:prstGeom prst="rect">
            <a:avLst/>
          </a:prstGeom>
          <a:solidFill>
            <a:srgbClr val="5D81B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wins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DA8C2F-0A15-F566-CC25-A06D8F6633C9}"/>
              </a:ext>
            </a:extLst>
          </p:cNvPr>
          <p:cNvSpPr/>
          <p:nvPr/>
        </p:nvSpPr>
        <p:spPr>
          <a:xfrm>
            <a:off x="5886042" y="2755438"/>
            <a:ext cx="2638432" cy="300537"/>
          </a:xfrm>
          <a:prstGeom prst="rect">
            <a:avLst/>
          </a:prstGeom>
          <a:solidFill>
            <a:srgbClr val="E29C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 wins</a:t>
            </a:r>
          </a:p>
        </p:txBody>
      </p:sp>
    </p:spTree>
    <p:extLst>
      <p:ext uri="{BB962C8B-B14F-4D97-AF65-F5344CB8AC3E}">
        <p14:creationId xmlns:p14="http://schemas.microsoft.com/office/powerpoint/2010/main" val="1847841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17EC-A52D-5153-C2CA-E9687EC72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Ex: Sinusoidally varying temperature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A1892B-BAA7-0B89-983E-70FFDF5D4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489266"/>
            <a:ext cx="7772400" cy="35420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009D2-7CD3-07B1-DD96-586A22E8DC49}"/>
              </a:ext>
            </a:extLst>
          </p:cNvPr>
          <p:cNvSpPr txBox="1"/>
          <p:nvPr/>
        </p:nvSpPr>
        <p:spPr>
          <a:xfrm>
            <a:off x="8934120" y="6457890"/>
            <a:ext cx="3257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(Kremer &amp; Klausmeier 2017)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C75E086-9499-A338-295D-ECBA69485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80018"/>
            <a:ext cx="458841" cy="477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8608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2BF70-6470-B546-E51F-DF8EDAA04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effect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89C3BB-CC69-45D1-1F45-FFC58A2E9F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b="0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89C3BB-CC69-45D1-1F45-FFC58A2E9F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8125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90FD9-95D3-965B-6782-146F85E48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variation only in 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2408DE-6F7C-AC08-CFC1-FE154A995D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Competition for average resource,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lang="en-US" b="0" dirty="0"/>
                  <a:t>.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Coexistence impossible, lowest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wins.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2408DE-6F7C-AC08-CFC1-FE154A995D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9769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90FD9-95D3-965B-6782-146F85E48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variation only in 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2408DE-6F7C-AC08-CFC1-FE154A995D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cov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Competition for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lang="en-US" dirty="0"/>
                  <a:t>, but each species gets a potential bonus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cov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2408DE-6F7C-AC08-CFC1-FE154A995D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4F749F2-4D65-33CD-0E88-13240A34538B}"/>
              </a:ext>
            </a:extLst>
          </p:cNvPr>
          <p:cNvSpPr txBox="1"/>
          <p:nvPr/>
        </p:nvSpPr>
        <p:spPr>
          <a:xfrm>
            <a:off x="8010406" y="6457890"/>
            <a:ext cx="4181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(Fox 2013, Miller &amp; Klausmeier 2017)</a:t>
            </a:r>
          </a:p>
        </p:txBody>
      </p:sp>
    </p:spTree>
    <p:extLst>
      <p:ext uri="{BB962C8B-B14F-4D97-AF65-F5344CB8AC3E}">
        <p14:creationId xmlns:p14="http://schemas.microsoft.com/office/powerpoint/2010/main" val="376782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94D745-AE94-6D55-0040-D5D038B60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FD246B-E778-9EC3-1A38-25626F50BF75}"/>
              </a:ext>
            </a:extLst>
          </p:cNvPr>
          <p:cNvSpPr/>
          <p:nvPr/>
        </p:nvSpPr>
        <p:spPr>
          <a:xfrm>
            <a:off x="7253554" y="6436759"/>
            <a:ext cx="1633591" cy="4212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69A77B-78C5-8C0F-C8C1-AE51DCF8A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901" y="0"/>
            <a:ext cx="5126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532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99655-6FA6-B91C-4B46-6CD2B4FE7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difference?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5B2781-68FD-77D7-7F9B-70F5FE3BDB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Variation in density-</a:t>
                </a:r>
                <a:r>
                  <a:rPr lang="en-US" i="1" dirty="0"/>
                  <a:t>independent</a:t>
                </a:r>
                <a:r>
                  <a:rPr lang="en-US" dirty="0"/>
                  <a:t> term (mortality) doesn’t generate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cov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required for the storage effect</a:t>
                </a:r>
              </a:p>
              <a:p>
                <a:r>
                  <a:rPr lang="en-US" dirty="0"/>
                  <a:t>Variation in density-</a:t>
                </a:r>
                <a:r>
                  <a:rPr lang="en-US" i="1" dirty="0"/>
                  <a:t>dependent</a:t>
                </a:r>
                <a:r>
                  <a:rPr lang="en-US" dirty="0"/>
                  <a:t> term (births) does</a:t>
                </a:r>
              </a:p>
              <a:p>
                <a:endParaRPr lang="en-US" dirty="0"/>
              </a:p>
              <a:p>
                <a:r>
                  <a:rPr lang="en-US" dirty="0"/>
                  <a:t>Interaction between resource-dependence (competition) and environmental variation is key to storage effect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5B2781-68FD-77D7-7F9B-70F5FE3BDB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497E7F5-BE40-EEA8-D13D-132499EA60EC}"/>
              </a:ext>
            </a:extLst>
          </p:cNvPr>
          <p:cNvSpPr txBox="1"/>
          <p:nvPr/>
        </p:nvSpPr>
        <p:spPr>
          <a:xfrm>
            <a:off x="9166172" y="6457890"/>
            <a:ext cx="3025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(Chesson 1994, Fox 2013)</a:t>
            </a:r>
          </a:p>
        </p:txBody>
      </p:sp>
    </p:spTree>
    <p:extLst>
      <p:ext uri="{BB962C8B-B14F-4D97-AF65-F5344CB8AC3E}">
        <p14:creationId xmlns:p14="http://schemas.microsoft.com/office/powerpoint/2010/main" val="959575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90FD9-95D3-965B-6782-146F85E48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Decomposing invasion rates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2408DE-6F7C-AC08-CFC1-FE154A995D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" y="1825625"/>
                <a:ext cx="12192000" cy="4351338"/>
              </a:xfrm>
            </p:spPr>
            <p:txBody>
              <a:bodyPr/>
              <a:lstStyle/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𝑛𝑣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𝑛𝑣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𝑛𝑣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𝑛𝑣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𝑛𝑣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cov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𝑛𝑣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𝑛𝑣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cov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𝑟𝑒𝑠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en-US" dirty="0"/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2408DE-6F7C-AC08-CFC1-FE154A995D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" y="1825625"/>
                <a:ext cx="12192000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4F749F2-4D65-33CD-0E88-13240A34538B}"/>
              </a:ext>
            </a:extLst>
          </p:cNvPr>
          <p:cNvSpPr txBox="1"/>
          <p:nvPr/>
        </p:nvSpPr>
        <p:spPr>
          <a:xfrm>
            <a:off x="7406716" y="6457890"/>
            <a:ext cx="4785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(Chesson 1994, Miller &amp; Klausmeier 2017)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AA2D6-16FD-8634-2390-32DE4721F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80018"/>
            <a:ext cx="458841" cy="477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621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90FD9-95D3-965B-6782-146F85E48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Decomposing invasion rates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2408DE-6F7C-AC08-CFC1-FE154A995D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815234"/>
                <a:ext cx="12192001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𝑟𝑒𝑠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𝑛𝑣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𝑛𝑣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𝑛𝑣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e>
                      </m:acc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𝑛𝑣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𝑖𝑛𝑣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𝑟𝑒𝑠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𝑛𝑣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cov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𝑛𝑣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𝑟𝑒𝑠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𝑛𝑣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𝑟𝑒𝑠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2400">
                          <a:latin typeface="Cambria Math" panose="02040503050406030204" pitchFamily="18" charset="0"/>
                        </a:rPr>
                        <m:t>cov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𝑟𝑒𝑠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𝑟𝑒𝑠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𝑟𝑒𝑠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en-US" sz="2400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𝑖𝑛𝑣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𝑟𝑒𝑠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𝑖𝑛𝑣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𝑟𝑒𝑠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acc>
                        <m:accPr>
                          <m:chr m:val="̅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𝑖𝑛𝑣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cov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𝑖𝑛𝑣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𝑟𝑒𝑠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cov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𝑟𝑒𝑠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𝑟𝑒𝑠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        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  <m:brk m:alnAt="7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growth</m:t>
                                </m:r>
                                <m:r>
                                  <m:rPr>
                                    <m:nor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rate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comparison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death</m:t>
                                </m:r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rate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comparison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  <m:brk m:alnAt="7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environment</m:t>
                                </m:r>
                                <m:r>
                                  <m:rPr>
                                    <m:nor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-</m:t>
                                </m:r>
                                <m:r>
                                  <m:rPr>
                                    <m:nor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competition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covariance</m:t>
                                </m:r>
                                <m:r>
                                  <m:rPr>
                                    <m:nor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comparison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2408DE-6F7C-AC08-CFC1-FE154A995D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815234"/>
                <a:ext cx="12192001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4F749F2-4D65-33CD-0E88-13240A34538B}"/>
              </a:ext>
            </a:extLst>
          </p:cNvPr>
          <p:cNvSpPr txBox="1"/>
          <p:nvPr/>
        </p:nvSpPr>
        <p:spPr>
          <a:xfrm>
            <a:off x="7406716" y="6457890"/>
            <a:ext cx="4785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(Chesson 1994, Miller &amp; Klausmeier 2017)</a:t>
            </a:r>
          </a:p>
        </p:txBody>
      </p:sp>
    </p:spTree>
    <p:extLst>
      <p:ext uri="{BB962C8B-B14F-4D97-AF65-F5344CB8AC3E}">
        <p14:creationId xmlns:p14="http://schemas.microsoft.com/office/powerpoint/2010/main" val="252308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B376A8-1472-30E7-9746-F5218626D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738"/>
            <a:ext cx="7772400" cy="672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70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B93C5D-5BF5-8FEE-2114-5D400EAC2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263" y="166255"/>
            <a:ext cx="10238061" cy="64086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4C1560-7DB4-EDE6-F5E2-CAEBFFE7E000}"/>
              </a:ext>
            </a:extLst>
          </p:cNvPr>
          <p:cNvSpPr txBox="1"/>
          <p:nvPr/>
        </p:nvSpPr>
        <p:spPr>
          <a:xfrm>
            <a:off x="0" y="0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S1</a:t>
            </a:r>
          </a:p>
        </p:txBody>
      </p:sp>
    </p:spTree>
    <p:extLst>
      <p:ext uri="{BB962C8B-B14F-4D97-AF65-F5344CB8AC3E}">
        <p14:creationId xmlns:p14="http://schemas.microsoft.com/office/powerpoint/2010/main" val="2569050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226A6F-DBF3-47DA-6894-2810337C2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961" y="0"/>
            <a:ext cx="666007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13E06B-8985-21B3-50DA-F2C7380FF1DF}"/>
              </a:ext>
            </a:extLst>
          </p:cNvPr>
          <p:cNvSpPr txBox="1"/>
          <p:nvPr/>
        </p:nvSpPr>
        <p:spPr>
          <a:xfrm>
            <a:off x="0" y="0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2</a:t>
            </a:r>
          </a:p>
        </p:txBody>
      </p:sp>
    </p:spTree>
    <p:extLst>
      <p:ext uri="{BB962C8B-B14F-4D97-AF65-F5344CB8AC3E}">
        <p14:creationId xmlns:p14="http://schemas.microsoft.com/office/powerpoint/2010/main" val="3072091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28245-72E1-6787-42C2-F567434E6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discussion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2CEFF-716A-5D06-B6C8-DB47C76F4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technical questions?</a:t>
            </a:r>
          </a:p>
          <a:p>
            <a:r>
              <a:rPr lang="en-US" dirty="0"/>
              <a:t>What are the main conclusions of the paper?</a:t>
            </a:r>
          </a:p>
          <a:p>
            <a:pPr lvl="1"/>
            <a:endParaRPr lang="en-US" dirty="0"/>
          </a:p>
          <a:p>
            <a:r>
              <a:rPr lang="en-US" dirty="0"/>
              <a:t>What other questions should we discuss?</a:t>
            </a:r>
          </a:p>
        </p:txBody>
      </p:sp>
    </p:spTree>
    <p:extLst>
      <p:ext uri="{BB962C8B-B14F-4D97-AF65-F5344CB8AC3E}">
        <p14:creationId xmlns:p14="http://schemas.microsoft.com/office/powerpoint/2010/main" val="870809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28245-72E1-6787-42C2-F567434E6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discussion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2CEFF-716A-5D06-B6C8-DB47C76F4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you think think nonlinear averaging is important to include in predictions of phytoplankton distributions?</a:t>
            </a:r>
          </a:p>
          <a:p>
            <a:r>
              <a:rPr lang="en-US" dirty="0"/>
              <a:t>Is this simple model enough?</a:t>
            </a:r>
          </a:p>
          <a:p>
            <a:r>
              <a:rPr lang="en-US" dirty="0"/>
              <a:t>What do you think of </a:t>
            </a:r>
            <a:r>
              <a:rPr lang="en-US" dirty="0" err="1"/>
              <a:t>Gouhier</a:t>
            </a:r>
            <a:r>
              <a:rPr lang="en-US" dirty="0"/>
              <a:t> &amp; </a:t>
            </a:r>
            <a:r>
              <a:rPr lang="en-US" dirty="0" err="1"/>
              <a:t>Pilai’s</a:t>
            </a:r>
            <a:r>
              <a:rPr lang="en-US" dirty="0"/>
              <a:t> critique?</a:t>
            </a:r>
          </a:p>
        </p:txBody>
      </p:sp>
    </p:spTree>
    <p:extLst>
      <p:ext uri="{BB962C8B-B14F-4D97-AF65-F5344CB8AC3E}">
        <p14:creationId xmlns:p14="http://schemas.microsoft.com/office/powerpoint/2010/main" val="665491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CBD71-C5A4-61EF-29EA-F1A1AE7DD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Competitive exclusion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E4B6E-94F3-B6D0-D3E1-0B0335FB9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CEP v1.0: No more species can coexist than limiting resources</a:t>
            </a:r>
          </a:p>
          <a:p>
            <a:pPr marL="0" indent="0">
              <a:spcAft>
                <a:spcPts val="1200"/>
              </a:spcAft>
              <a:buNone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270036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68205FA-372D-BD15-DCC0-973B7650F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62" y="193727"/>
            <a:ext cx="5317836" cy="647054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C8A720C-C5CC-7B7B-A988-84F23EC739DC}"/>
              </a:ext>
            </a:extLst>
          </p:cNvPr>
          <p:cNvCxnSpPr/>
          <p:nvPr/>
        </p:nvCxnSpPr>
        <p:spPr>
          <a:xfrm>
            <a:off x="1429789" y="4374573"/>
            <a:ext cx="4956464" cy="0"/>
          </a:xfrm>
          <a:prstGeom prst="line">
            <a:avLst/>
          </a:prstGeom>
          <a:ln w="76200">
            <a:solidFill>
              <a:srgbClr val="FFFF00">
                <a:alpha val="50196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7CAF7B-3F4E-5D7B-0A4F-42FD51D8DD74}"/>
              </a:ext>
            </a:extLst>
          </p:cNvPr>
          <p:cNvCxnSpPr>
            <a:cxnSpLocks/>
          </p:cNvCxnSpPr>
          <p:nvPr/>
        </p:nvCxnSpPr>
        <p:spPr>
          <a:xfrm>
            <a:off x="1218589" y="4555773"/>
            <a:ext cx="5167664" cy="0"/>
          </a:xfrm>
          <a:prstGeom prst="line">
            <a:avLst/>
          </a:prstGeom>
          <a:ln w="76200">
            <a:solidFill>
              <a:srgbClr val="FFFF00">
                <a:alpha val="50196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E465E00-AF9D-8E24-AA2C-44485344C797}"/>
              </a:ext>
            </a:extLst>
          </p:cNvPr>
          <p:cNvCxnSpPr>
            <a:cxnSpLocks/>
          </p:cNvCxnSpPr>
          <p:nvPr/>
        </p:nvCxnSpPr>
        <p:spPr>
          <a:xfrm>
            <a:off x="1218589" y="4747773"/>
            <a:ext cx="4826891" cy="0"/>
          </a:xfrm>
          <a:prstGeom prst="line">
            <a:avLst/>
          </a:prstGeom>
          <a:ln w="76200">
            <a:solidFill>
              <a:srgbClr val="FFFF00">
                <a:alpha val="50196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91A069C6-776A-C489-82ED-0D86BF329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816" y="946535"/>
            <a:ext cx="3979593" cy="528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59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5C92F1-BAC1-D5F4-49E8-252EF6F29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816" y="946535"/>
            <a:ext cx="3979593" cy="52848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8FE1342-803E-D75D-3578-80758CBE2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91" y="1449984"/>
            <a:ext cx="6674327" cy="3958031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836CE1D-B22B-2F6D-2DE8-9EC7B0C30307}"/>
              </a:ext>
            </a:extLst>
          </p:cNvPr>
          <p:cNvCxnSpPr>
            <a:cxnSpLocks/>
          </p:cNvCxnSpPr>
          <p:nvPr/>
        </p:nvCxnSpPr>
        <p:spPr>
          <a:xfrm>
            <a:off x="872489" y="1580663"/>
            <a:ext cx="6394862" cy="0"/>
          </a:xfrm>
          <a:prstGeom prst="line">
            <a:avLst/>
          </a:prstGeom>
          <a:ln w="76200">
            <a:solidFill>
              <a:srgbClr val="FFFF00">
                <a:alpha val="50196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D6B79C0-420B-7A9C-E3EB-113726FDB756}"/>
              </a:ext>
            </a:extLst>
          </p:cNvPr>
          <p:cNvCxnSpPr>
            <a:cxnSpLocks/>
          </p:cNvCxnSpPr>
          <p:nvPr/>
        </p:nvCxnSpPr>
        <p:spPr>
          <a:xfrm>
            <a:off x="661289" y="1794520"/>
            <a:ext cx="6560342" cy="0"/>
          </a:xfrm>
          <a:prstGeom prst="line">
            <a:avLst/>
          </a:prstGeom>
          <a:ln w="76200">
            <a:solidFill>
              <a:srgbClr val="FFFF00">
                <a:alpha val="50196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E3DD3D-9E1B-5038-243C-0BCD9D566FFC}"/>
              </a:ext>
            </a:extLst>
          </p:cNvPr>
          <p:cNvCxnSpPr>
            <a:cxnSpLocks/>
          </p:cNvCxnSpPr>
          <p:nvPr/>
        </p:nvCxnSpPr>
        <p:spPr>
          <a:xfrm>
            <a:off x="661289" y="2045301"/>
            <a:ext cx="6678629" cy="0"/>
          </a:xfrm>
          <a:prstGeom prst="line">
            <a:avLst/>
          </a:prstGeom>
          <a:ln w="76200">
            <a:solidFill>
              <a:srgbClr val="FFFF00">
                <a:alpha val="50196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C5CBA68-A58A-6BAE-8D14-ABCF4EDCE0D3}"/>
              </a:ext>
            </a:extLst>
          </p:cNvPr>
          <p:cNvCxnSpPr>
            <a:cxnSpLocks/>
          </p:cNvCxnSpPr>
          <p:nvPr/>
        </p:nvCxnSpPr>
        <p:spPr>
          <a:xfrm>
            <a:off x="661289" y="2268640"/>
            <a:ext cx="1506567" cy="0"/>
          </a:xfrm>
          <a:prstGeom prst="line">
            <a:avLst/>
          </a:prstGeom>
          <a:ln w="76200">
            <a:solidFill>
              <a:srgbClr val="FFFF00">
                <a:alpha val="50196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164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CBD71-C5A4-61EF-29EA-F1A1AE7DD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Competitive exclusion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E4B6E-94F3-B6D0-D3E1-0B0335FB9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sz="2800" strike="sngStrike" dirty="0"/>
              <a:t>CEP v1.0: No more species can coexist than limiting resources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CEP v2.0: No more species can coexist than limiting resources </a:t>
            </a:r>
            <a:r>
              <a:rPr lang="en-US" sz="2800" i="1" dirty="0"/>
              <a:t>at equilibrium </a:t>
            </a:r>
            <a:r>
              <a:rPr lang="en-US" sz="2800" dirty="0"/>
              <a:t>(Armstrong &amp; McGehee 1980 </a:t>
            </a:r>
            <a:r>
              <a:rPr lang="en-US" sz="2800" i="1" dirty="0"/>
              <a:t>Am Nat</a:t>
            </a:r>
            <a:r>
              <a:rPr lang="en-US" sz="2800" dirty="0"/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/>
          </a:p>
          <a:p>
            <a:pPr marL="0" indent="0">
              <a:spcAft>
                <a:spcPts val="1200"/>
              </a:spcAft>
              <a:buNone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08779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31EB7-1700-D3CE-C5C6-807524867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Hutchinson’s argument rigorous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F4F91E-F2E9-6F33-6474-2CED9722B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Two ways temporal variation can allow species coexistence</a:t>
            </a:r>
          </a:p>
          <a:p>
            <a:r>
              <a:rPr lang="en-US" dirty="0"/>
              <a:t>Relative nonlinearity</a:t>
            </a:r>
          </a:p>
          <a:p>
            <a:pPr lvl="1"/>
            <a:r>
              <a:rPr lang="en-US" dirty="0"/>
              <a:t>Growth rate at high vs low resources</a:t>
            </a:r>
          </a:p>
          <a:p>
            <a:r>
              <a:rPr lang="en-US" dirty="0"/>
              <a:t>Storage effect</a:t>
            </a:r>
          </a:p>
          <a:p>
            <a:pPr lvl="1"/>
            <a:r>
              <a:rPr lang="en-US" dirty="0"/>
              <a:t>Superior competitor depends on environmental factor that fluctuates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D1C4A7-98FF-53E4-2539-4F5A7C9A4F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64" b="4290"/>
          <a:stretch/>
        </p:blipFill>
        <p:spPr>
          <a:xfrm>
            <a:off x="8977778" y="1502845"/>
            <a:ext cx="2963830" cy="46741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93F84D-B236-B6C0-8895-E5CB4AC1337B}"/>
              </a:ext>
            </a:extLst>
          </p:cNvPr>
          <p:cNvSpPr txBox="1"/>
          <p:nvPr/>
        </p:nvSpPr>
        <p:spPr>
          <a:xfrm>
            <a:off x="9110707" y="6492875"/>
            <a:ext cx="3081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</a:t>
            </a:r>
            <a:r>
              <a:rPr lang="en-US" sz="2400" dirty="0" err="1"/>
              <a:t>Chesson</a:t>
            </a:r>
            <a:r>
              <a:rPr lang="en-US" sz="2400" dirty="0"/>
              <a:t> 1994, 2000)</a:t>
            </a:r>
          </a:p>
        </p:txBody>
      </p:sp>
    </p:spTree>
    <p:extLst>
      <p:ext uri="{BB962C8B-B14F-4D97-AF65-F5344CB8AC3E}">
        <p14:creationId xmlns:p14="http://schemas.microsoft.com/office/powerpoint/2010/main" val="1501807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6ED91-BEF3-ECD1-EA88-C2EFEFD83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nonlinearity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2EE5337-9AC2-CDFD-B9C0-06E62B61B1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95160" y="1825625"/>
                <a:ext cx="5075170" cy="4351338"/>
              </a:xfrm>
            </p:spPr>
            <p:txBody>
              <a:bodyPr/>
              <a:lstStyle/>
              <a:p>
                <a:r>
                  <a:rPr lang="en-US" dirty="0"/>
                  <a:t>Trade-off: growth at low vs high resources (R* vs µ</a:t>
                </a:r>
                <a:r>
                  <a:rPr lang="en-US" baseline="-25000" dirty="0"/>
                  <a:t>max</a:t>
                </a:r>
                <a:r>
                  <a:rPr lang="en-US" dirty="0"/>
                  <a:t>), aka </a:t>
                </a:r>
                <a:r>
                  <a:rPr lang="en-US" i="1" dirty="0"/>
                  <a:t>gleaner-opportunist</a:t>
                </a:r>
                <a:r>
                  <a:rPr lang="en-US" dirty="0"/>
                  <a:t> trade-off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(neither species likes environmental variation, but species 2 likes it less)</a:t>
                </a:r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2EE5337-9AC2-CDFD-B9C0-06E62B61B1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95160" y="1825625"/>
                <a:ext cx="5075170" cy="4351338"/>
              </a:xfrm>
              <a:blipFill>
                <a:blip r:embed="rId2"/>
                <a:stretch>
                  <a:fillRect l="-2750" t="-2326" r="-2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6651BD1-7B4B-6714-BBAA-03F1EE396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29644"/>
            <a:ext cx="5715000" cy="35433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01484A-69CB-FB4C-7504-CBBA1BAF5A5E}"/>
                  </a:ext>
                </a:extLst>
              </p:cNvPr>
              <p:cNvSpPr txBox="1"/>
              <p:nvPr/>
            </p:nvSpPr>
            <p:spPr>
              <a:xfrm>
                <a:off x="6357992" y="2147299"/>
                <a:ext cx="4971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1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1FF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1FF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01484A-69CB-FB4C-7504-CBBA1BAF5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992" y="2147299"/>
                <a:ext cx="497124" cy="400110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6A88D9-3E75-8847-3863-00D711EADC6A}"/>
                  </a:ext>
                </a:extLst>
              </p:cNvPr>
              <p:cNvSpPr txBox="1"/>
              <p:nvPr/>
            </p:nvSpPr>
            <p:spPr>
              <a:xfrm>
                <a:off x="6355330" y="3337389"/>
                <a:ext cx="5030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1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17F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17F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17F0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6A88D9-3E75-8847-3863-00D711EAD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330" y="3337389"/>
                <a:ext cx="503086" cy="400110"/>
              </a:xfrm>
              <a:prstGeom prst="rect">
                <a:avLst/>
              </a:prstGeom>
              <a:blipFill>
                <a:blip r:embed="rId5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95A5F2-46AE-CAC8-1D25-8677961E9976}"/>
                  </a:ext>
                </a:extLst>
              </p:cNvPr>
              <p:cNvSpPr txBox="1"/>
              <p:nvPr/>
            </p:nvSpPr>
            <p:spPr>
              <a:xfrm>
                <a:off x="6375785" y="4486383"/>
                <a:ext cx="46153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95A5F2-46AE-CAC8-1D25-8677961E9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785" y="4486383"/>
                <a:ext cx="461537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FA96868-B651-8905-ED17-CEBAAD04AAF7}"/>
              </a:ext>
            </a:extLst>
          </p:cNvPr>
          <p:cNvSpPr txBox="1"/>
          <p:nvPr/>
        </p:nvSpPr>
        <p:spPr>
          <a:xfrm>
            <a:off x="2903111" y="5614182"/>
            <a:ext cx="1585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resource, </a:t>
            </a:r>
            <a:r>
              <a:rPr lang="en-US" sz="2400" i="1" dirty="0"/>
              <a:t>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80580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369F4-067D-1CEF-4C6C-471BABBB0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as a resource 🤯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78F5E0A-BDBF-0E81-7501-8288548284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4175" y="3429000"/>
                <a:ext cx="5394960" cy="9798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78F5E0A-BDBF-0E81-7501-8288548284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4175" y="3429000"/>
                <a:ext cx="5394960" cy="979830"/>
              </a:xfrm>
              <a:blipFill>
                <a:blip r:embed="rId2"/>
                <a:stretch>
                  <a:fillRect t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ine 2">
            <a:extLst>
              <a:ext uri="{FF2B5EF4-FFF2-40B4-BE49-F238E27FC236}">
                <a16:creationId xmlns:a16="http://schemas.microsoft.com/office/drawing/2014/main" id="{35226DB2-724E-093A-4FDF-7FB5A87C298F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2423161"/>
            <a:ext cx="0" cy="31464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Box 8">
                <a:extLst>
                  <a:ext uri="{FF2B5EF4-FFF2-40B4-BE49-F238E27FC236}">
                    <a16:creationId xmlns:a16="http://schemas.microsoft.com/office/drawing/2014/main" id="{DA0929B1-32B3-1282-FBE7-C0AD2FE3D9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663861" y="5569585"/>
                <a:ext cx="514179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</m:oMath>
                  </m:oMathPara>
                </a14:m>
                <a:endParaRPr lang="en-US" sz="2800" dirty="0">
                  <a:latin typeface="Times" charset="0"/>
                </a:endParaRPr>
              </a:p>
            </p:txBody>
          </p:sp>
        </mc:Choice>
        <mc:Fallback>
          <p:sp>
            <p:nvSpPr>
              <p:cNvPr id="7" name="Text Box 8">
                <a:extLst>
                  <a:ext uri="{FF2B5EF4-FFF2-40B4-BE49-F238E27FC236}">
                    <a16:creationId xmlns:a16="http://schemas.microsoft.com/office/drawing/2014/main" id="{DA0929B1-32B3-1282-FBE7-C0AD2FE3D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63861" y="5569585"/>
                <a:ext cx="51417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Box 8">
                <a:extLst>
                  <a:ext uri="{FF2B5EF4-FFF2-40B4-BE49-F238E27FC236}">
                    <a16:creationId xmlns:a16="http://schemas.microsoft.com/office/drawing/2014/main" id="{8BA14797-4858-7850-9DC3-D700470EF8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6200000">
                <a:off x="817631" y="3535384"/>
                <a:ext cx="1309269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var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Times" charset="0"/>
                </a:endParaRPr>
              </a:p>
            </p:txBody>
          </p:sp>
        </mc:Choice>
        <mc:Fallback>
          <p:sp>
            <p:nvSpPr>
              <p:cNvPr id="8" name="Text Box 8">
                <a:extLst>
                  <a:ext uri="{FF2B5EF4-FFF2-40B4-BE49-F238E27FC236}">
                    <a16:creationId xmlns:a16="http://schemas.microsoft.com/office/drawing/2014/main" id="{8BA14797-4858-7850-9DC3-D700470EF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16200000">
                <a:off x="817631" y="3535384"/>
                <a:ext cx="1309269" cy="523220"/>
              </a:xfrm>
              <a:prstGeom prst="rect">
                <a:avLst/>
              </a:prstGeom>
              <a:blipFill>
                <a:blip r:embed="rId4"/>
                <a:stretch>
                  <a:fillRect t="-1923" r="-1904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3D02C05-0DD7-ABBE-4A19-342A5603B4FF}"/>
              </a:ext>
            </a:extLst>
          </p:cNvPr>
          <p:cNvCxnSpPr>
            <a:cxnSpLocks/>
          </p:cNvCxnSpPr>
          <p:nvPr/>
        </p:nvCxnSpPr>
        <p:spPr>
          <a:xfrm flipV="1">
            <a:off x="3855720" y="2423160"/>
            <a:ext cx="2026920" cy="3145632"/>
          </a:xfrm>
          <a:prstGeom prst="line">
            <a:avLst/>
          </a:prstGeom>
          <a:ln w="38100">
            <a:solidFill>
              <a:srgbClr val="00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423319-19FA-F289-F3C2-33B40C4A8ED8}"/>
              </a:ext>
            </a:extLst>
          </p:cNvPr>
          <p:cNvCxnSpPr>
            <a:cxnSpLocks/>
          </p:cNvCxnSpPr>
          <p:nvPr/>
        </p:nvCxnSpPr>
        <p:spPr>
          <a:xfrm flipH="1">
            <a:off x="2823533" y="2423161"/>
            <a:ext cx="4353713" cy="3146424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Box 11">
            <a:extLst>
              <a:ext uri="{FF2B5EF4-FFF2-40B4-BE49-F238E27FC236}">
                <a16:creationId xmlns:a16="http://schemas.microsoft.com/office/drawing/2014/main" id="{2783FF3E-DC3B-184E-38F9-65F33E2F79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5468" y="3861050"/>
            <a:ext cx="3444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Helvetica" charset="0"/>
              </a:rPr>
              <a:t>•</a:t>
            </a:r>
            <a:endParaRPr lang="en-US" dirty="0">
              <a:latin typeface="Helvetica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 Box 8">
                <a:extLst>
                  <a:ext uri="{FF2B5EF4-FFF2-40B4-BE49-F238E27FC236}">
                    <a16:creationId xmlns:a16="http://schemas.microsoft.com/office/drawing/2014/main" id="{82EAE9D1-BAF8-6517-CBF4-038AB08A32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26275" y="5569585"/>
                <a:ext cx="514179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rgbClr val="00800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solidFill>
                                    <a:srgbClr val="00800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00800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solidFill>
                                <a:srgbClr val="00800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rgbClr val="00800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rgbClr val="008001"/>
                  </a:solidFill>
                  <a:latin typeface="Times" charset="0"/>
                </a:endParaRPr>
              </a:p>
            </p:txBody>
          </p:sp>
        </mc:Choice>
        <mc:Fallback>
          <p:sp>
            <p:nvSpPr>
              <p:cNvPr id="15" name="Text Box 8">
                <a:extLst>
                  <a:ext uri="{FF2B5EF4-FFF2-40B4-BE49-F238E27FC236}">
                    <a16:creationId xmlns:a16="http://schemas.microsoft.com/office/drawing/2014/main" id="{82EAE9D1-BAF8-6517-CBF4-038AB08A3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26275" y="5569585"/>
                <a:ext cx="514179" cy="523220"/>
              </a:xfrm>
              <a:prstGeom prst="rect">
                <a:avLst/>
              </a:prstGeom>
              <a:blipFill>
                <a:blip r:embed="rId5"/>
                <a:stretch>
                  <a:fillRect l="-4762" r="-4762" b="-476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 Box 8">
                <a:extLst>
                  <a:ext uri="{FF2B5EF4-FFF2-40B4-BE49-F238E27FC236}">
                    <a16:creationId xmlns:a16="http://schemas.microsoft.com/office/drawing/2014/main" id="{7F3760B4-6C80-45F1-5E7F-57BB363328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58462" y="5569585"/>
                <a:ext cx="514179" cy="5406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rgbClr val="02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solidFill>
                                    <a:srgbClr val="02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02FF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rgbClr val="02FF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rgbClr val="02FF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rgbClr val="02FF00"/>
                  </a:solidFill>
                  <a:latin typeface="Times" charset="0"/>
                </a:endParaRPr>
              </a:p>
            </p:txBody>
          </p:sp>
        </mc:Choice>
        <mc:Fallback>
          <p:sp>
            <p:nvSpPr>
              <p:cNvPr id="16" name="Text Box 8">
                <a:extLst>
                  <a:ext uri="{FF2B5EF4-FFF2-40B4-BE49-F238E27FC236}">
                    <a16:creationId xmlns:a16="http://schemas.microsoft.com/office/drawing/2014/main" id="{7F3760B4-6C80-45F1-5E7F-57BB36332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58462" y="5569585"/>
                <a:ext cx="514179" cy="540661"/>
              </a:xfrm>
              <a:prstGeom prst="rect">
                <a:avLst/>
              </a:prstGeom>
              <a:blipFill>
                <a:blip r:embed="rId6"/>
                <a:stretch>
                  <a:fillRect l="-7317" r="-4878" b="-23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ine 3">
            <a:extLst>
              <a:ext uri="{FF2B5EF4-FFF2-40B4-BE49-F238E27FC236}">
                <a16:creationId xmlns:a16="http://schemas.microsoft.com/office/drawing/2014/main" id="{4AFDC764-47C5-F247-6A35-77FC14FCE730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5569585"/>
            <a:ext cx="534924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A13403-1F94-21FB-6BF3-EB58A18168F2}"/>
              </a:ext>
            </a:extLst>
          </p:cNvPr>
          <p:cNvSpPr txBox="1"/>
          <p:nvPr/>
        </p:nvSpPr>
        <p:spPr>
          <a:xfrm>
            <a:off x="10553025" y="6457890"/>
            <a:ext cx="1638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</a:t>
            </a:r>
            <a:r>
              <a:rPr lang="en-US" sz="2000" dirty="0" err="1"/>
              <a:t>Levins</a:t>
            </a:r>
            <a:r>
              <a:rPr lang="en-US" sz="2000" dirty="0"/>
              <a:t> 1979)</a:t>
            </a:r>
          </a:p>
        </p:txBody>
      </p:sp>
    </p:spTree>
    <p:extLst>
      <p:ext uri="{BB962C8B-B14F-4D97-AF65-F5344CB8AC3E}">
        <p14:creationId xmlns:p14="http://schemas.microsoft.com/office/powerpoint/2010/main" val="2236248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4645</TotalTime>
  <Words>720</Words>
  <Application>Microsoft Macintosh PowerPoint</Application>
  <PresentationFormat>Widescreen</PresentationFormat>
  <Paragraphs>125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Aptos</vt:lpstr>
      <vt:lpstr>Aptos Display</vt:lpstr>
      <vt:lpstr>Arial</vt:lpstr>
      <vt:lpstr>Cambria Math</vt:lpstr>
      <vt:lpstr>Helvetica</vt:lpstr>
      <vt:lpstr>Times</vt:lpstr>
      <vt:lpstr>Office Theme</vt:lpstr>
      <vt:lpstr>Variable Environments II</vt:lpstr>
      <vt:lpstr>Next time…</vt:lpstr>
      <vt:lpstr>Competitive exclusion principle</vt:lpstr>
      <vt:lpstr>PowerPoint Presentation</vt:lpstr>
      <vt:lpstr>PowerPoint Presentation</vt:lpstr>
      <vt:lpstr>Competitive exclusion principle</vt:lpstr>
      <vt:lpstr>Making Hutchinson’s argument rigorous</vt:lpstr>
      <vt:lpstr>Relative nonlinearity</vt:lpstr>
      <vt:lpstr>Variance as a resource 🤯</vt:lpstr>
      <vt:lpstr>Variance as a resource 🤯</vt:lpstr>
      <vt:lpstr>Ex: Alternating growth &amp; death</vt:lpstr>
      <vt:lpstr>Ex: Alternating growth &amp; death</vt:lpstr>
      <vt:lpstr>Invasion analysis in periodic models</vt:lpstr>
      <vt:lpstr>Ex: Alternating growth &amp; death</vt:lpstr>
      <vt:lpstr>Storage effect</vt:lpstr>
      <vt:lpstr>Ex: Sinusoidally varying temperature</vt:lpstr>
      <vt:lpstr>Storage effect analysis</vt:lpstr>
      <vt:lpstr>Temporal variation only in m</vt:lpstr>
      <vt:lpstr>Temporal variation only in µ</vt:lpstr>
      <vt:lpstr>What’s the difference?</vt:lpstr>
      <vt:lpstr>Decomposing invasion rates</vt:lpstr>
      <vt:lpstr>Decomposing invasion rates</vt:lpstr>
      <vt:lpstr>PowerPoint Presentation</vt:lpstr>
      <vt:lpstr>PowerPoint Presentation</vt:lpstr>
      <vt:lpstr>PowerPoint Presentation</vt:lpstr>
      <vt:lpstr>Initial discussion questions</vt:lpstr>
      <vt:lpstr>More discussion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More Physiological Realism</dc:title>
  <dc:creator>Klausmeier, Christopher</dc:creator>
  <cp:lastModifiedBy>Klausmeier, Christopher</cp:lastModifiedBy>
  <cp:revision>87</cp:revision>
  <dcterms:created xsi:type="dcterms:W3CDTF">2024-02-22T00:15:01Z</dcterms:created>
  <dcterms:modified xsi:type="dcterms:W3CDTF">2024-03-08T20:48:24Z</dcterms:modified>
</cp:coreProperties>
</file>